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Average"/>
      <p:regular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font" Target="fonts/Oswald-regular.fntdata"/><Relationship Id="rId10" Type="http://schemas.openxmlformats.org/officeDocument/2006/relationships/slide" Target="slides/slide6.xml"/><Relationship Id="rId21" Type="http://schemas.openxmlformats.org/officeDocument/2006/relationships/font" Target="fonts/Average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Oswa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Relationship Id="rId4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For Good Measure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52380"/>
              <a:buFont typeface="Arial"/>
              <a:buNone/>
            </a:pPr>
            <a:r>
              <a:rPr lang="en"/>
              <a:t>The Role of Regulatory Records in Environmental Maintenance</a:t>
            </a:r>
          </a:p>
        </p:txBody>
      </p:sp>
      <p:sp>
        <p:nvSpPr>
          <p:cNvPr id="61" name="Shape 61"/>
          <p:cNvSpPr txBox="1"/>
          <p:nvPr>
            <p:ph idx="1" type="subTitle"/>
          </p:nvPr>
        </p:nvSpPr>
        <p:spPr>
          <a:xfrm>
            <a:off x="453675" y="39548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52380"/>
              <a:buFont typeface="Arial"/>
              <a:buNone/>
            </a:pPr>
            <a:r>
              <a:rPr lang="en"/>
              <a:t>Eira Tansey, University of Cincinnati </a:t>
            </a:r>
            <a:r>
              <a:rPr b="1" lang="en"/>
              <a:t>@eiratansey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52380"/>
              <a:buFont typeface="Arial"/>
              <a:buNone/>
            </a:pPr>
            <a:r>
              <a:rPr lang="en"/>
              <a:t>Hillel Arnold, Rockefeller Archive Center </a:t>
            </a:r>
            <a:r>
              <a:rPr b="1" lang="en"/>
              <a:t>@helrond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EPA Rulemaking Process - Records</a:t>
            </a:r>
          </a:p>
        </p:txBody>
      </p:sp>
      <p:grpSp>
        <p:nvGrpSpPr>
          <p:cNvPr id="128" name="Shape 128"/>
          <p:cNvGrpSpPr/>
          <p:nvPr/>
        </p:nvGrpSpPr>
        <p:grpSpPr>
          <a:xfrm>
            <a:off x="5632317" y="1529273"/>
            <a:ext cx="3305700" cy="2662792"/>
            <a:chOff x="5632317" y="1189775"/>
            <a:chExt cx="3305700" cy="3483050"/>
          </a:xfrm>
        </p:grpSpPr>
        <p:sp>
          <p:nvSpPr>
            <p:cNvPr id="129" name="Shape 129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verage"/>
                  <a:ea typeface="Average"/>
                  <a:cs typeface="Average"/>
                  <a:sym typeface="Average"/>
                </a:rPr>
                <a:t>Final rule issued</a:t>
              </a:r>
            </a:p>
          </p:txBody>
        </p:sp>
        <p:sp>
          <p:nvSpPr>
            <p:cNvPr id="130" name="Shape 130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228600" lvl="0" marL="4572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verage"/>
                <a:buChar char="●"/>
              </a:pP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Revisions to rule</a:t>
              </a:r>
            </a:p>
            <a:p>
              <a:pPr indent="-228600" lvl="0" marL="4572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verage"/>
                <a:buChar char="●"/>
              </a:pP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Responses to major criticism</a:t>
              </a:r>
            </a:p>
          </p:txBody>
        </p:sp>
      </p:grpSp>
      <p:grpSp>
        <p:nvGrpSpPr>
          <p:cNvPr id="131" name="Shape 131"/>
          <p:cNvGrpSpPr/>
          <p:nvPr/>
        </p:nvGrpSpPr>
        <p:grpSpPr>
          <a:xfrm>
            <a:off x="0" y="1529437"/>
            <a:ext cx="3546900" cy="2662628"/>
            <a:chOff x="0" y="1189989"/>
            <a:chExt cx="3546900" cy="3482836"/>
          </a:xfrm>
        </p:grpSpPr>
        <p:sp>
          <p:nvSpPr>
            <p:cNvPr id="132" name="Shape 132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1C3AA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verage"/>
                  <a:ea typeface="Average"/>
                  <a:cs typeface="Average"/>
                  <a:sym typeface="Average"/>
                </a:rPr>
                <a:t>Proposed rule</a:t>
              </a:r>
            </a:p>
          </p:txBody>
        </p:sp>
        <p:sp>
          <p:nvSpPr>
            <p:cNvPr id="133" name="Shape 133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228600" lvl="0" marL="4572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verage"/>
                <a:buChar char="●"/>
              </a:pP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Proposed rule</a:t>
              </a:r>
            </a:p>
            <a:p>
              <a:pPr indent="-228600" lvl="0" marL="4572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verage"/>
                <a:buChar char="●"/>
              </a:pP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Open docket</a:t>
              </a:r>
            </a:p>
          </p:txBody>
        </p:sp>
      </p:grpSp>
      <p:grpSp>
        <p:nvGrpSpPr>
          <p:cNvPr id="134" name="Shape 134"/>
          <p:cNvGrpSpPr/>
          <p:nvPr/>
        </p:nvGrpSpPr>
        <p:grpSpPr>
          <a:xfrm>
            <a:off x="2944204" y="1529273"/>
            <a:ext cx="3305700" cy="2662792"/>
            <a:chOff x="2944204" y="1189775"/>
            <a:chExt cx="3305700" cy="3483050"/>
          </a:xfrm>
        </p:grpSpPr>
        <p:sp>
          <p:nvSpPr>
            <p:cNvPr id="135" name="Shape 135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2A56C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verage"/>
                  <a:ea typeface="Average"/>
                  <a:cs typeface="Average"/>
                  <a:sym typeface="Average"/>
                </a:rPr>
                <a:t>Public comment period</a:t>
              </a:r>
            </a:p>
          </p:txBody>
        </p:sp>
        <p:sp>
          <p:nvSpPr>
            <p:cNvPr id="136" name="Shape 136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indent="-228600" lvl="0" marL="4572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verage"/>
                <a:buChar char="●"/>
              </a:pP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Public comments</a:t>
              </a:r>
            </a:p>
            <a:p>
              <a:pPr indent="-228600" lvl="0" marL="457200" rtl="0">
                <a:lnSpc>
                  <a:spcPct val="115000"/>
                </a:lnSpc>
                <a:spcBef>
                  <a:spcPts val="0"/>
                </a:spcBef>
                <a:buClr>
                  <a:schemeClr val="dk1"/>
                </a:buClr>
                <a:buFont typeface="Average"/>
                <a:buChar char="●"/>
              </a:pP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Revisions to rule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Recordkeeping is Maintenance</a:t>
            </a:r>
          </a:p>
        </p:txBody>
      </p:sp>
      <p:sp>
        <p:nvSpPr>
          <p:cNvPr id="142" name="Shape 14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</a:pPr>
            <a:r>
              <a:rPr lang="en"/>
              <a:t>Invisible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Continuous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Measuring change over time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Ignored or deferred at peril</a:t>
            </a:r>
          </a:p>
        </p:txBody>
      </p:sp>
      <p:sp>
        <p:nvSpPr>
          <p:cNvPr id="143" name="Shape 14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Recordkeeping is not neutral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IX00050_01.jpg"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739001" cy="48387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IX00050.jpg" id="154" name="Shape 154"/>
          <p:cNvPicPr preferRelativeResize="0"/>
          <p:nvPr/>
        </p:nvPicPr>
        <p:blipFill rotWithShape="1">
          <a:blip r:embed="rId4">
            <a:alphaModFix/>
          </a:blip>
          <a:srcRect b="-1990" l="0" r="0" t="1990"/>
          <a:stretch/>
        </p:blipFill>
        <p:spPr>
          <a:xfrm>
            <a:off x="4075876" y="653650"/>
            <a:ext cx="4947806" cy="3823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265500" y="12338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Geological Investigation, Mississippi River Alluvial Valley.</a:t>
            </a:r>
          </a:p>
        </p:txBody>
      </p:sp>
      <p:sp>
        <p:nvSpPr>
          <p:cNvPr id="160" name="Shape 160"/>
          <p:cNvSpPr txBox="1"/>
          <p:nvPr>
            <p:ph idx="1" type="subTitle"/>
          </p:nvPr>
        </p:nvSpPr>
        <p:spPr>
          <a:xfrm>
            <a:off x="265500" y="30738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Harold Fisk, 1944.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radicalcartography.net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lmvmapping.erdc.usace.army.mil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fisk01.jpg" id="161" name="Shape 161"/>
          <p:cNvPicPr preferRelativeResize="0"/>
          <p:nvPr/>
        </p:nvPicPr>
        <p:blipFill rotWithShape="1">
          <a:blip r:embed="rId3">
            <a:alphaModFix/>
          </a:blip>
          <a:srcRect b="16617" l="21669" r="23979" t="41206"/>
          <a:stretch/>
        </p:blipFill>
        <p:spPr>
          <a:xfrm>
            <a:off x="4552900" y="0"/>
            <a:ext cx="459110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Speculative Maintenance</a:t>
            </a:r>
          </a:p>
        </p:txBody>
      </p:sp>
      <p:sp>
        <p:nvSpPr>
          <p:cNvPr id="167" name="Shape 16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</a:pPr>
            <a:r>
              <a:rPr lang="en"/>
              <a:t>Holistic infrastructure to support care, judgement, and immediate adjustment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Anticipates change</a:t>
            </a:r>
          </a:p>
          <a:p>
            <a:pPr indent="-342900" lvl="0" marL="457200">
              <a:spcBef>
                <a:spcPts val="0"/>
              </a:spcBef>
            </a:pPr>
            <a:r>
              <a:rPr lang="en"/>
              <a:t>Protects the most vulnerable first</a:t>
            </a:r>
          </a:p>
        </p:txBody>
      </p:sp>
      <p:sp>
        <p:nvSpPr>
          <p:cNvPr id="168" name="Shape 168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Speculative Recordkeeping</a:t>
            </a:r>
          </a:p>
        </p:txBody>
      </p:sp>
      <p:sp>
        <p:nvSpPr>
          <p:cNvPr id="174" name="Shape 17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</a:pPr>
            <a:r>
              <a:rPr lang="en"/>
              <a:t>Accessible i</a:t>
            </a:r>
            <a:r>
              <a:rPr lang="en"/>
              <a:t>nformation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Transparent rulemaking processes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Records of both human and natural activity</a:t>
            </a:r>
          </a:p>
          <a:p>
            <a:pPr indent="-342900" lvl="0" marL="457200">
              <a:spcBef>
                <a:spcPts val="0"/>
              </a:spcBef>
            </a:pPr>
            <a:r>
              <a:rPr lang="en"/>
              <a:t>Compensation for labor and expertise</a:t>
            </a:r>
          </a:p>
        </p:txBody>
      </p:sp>
      <p:sp>
        <p:nvSpPr>
          <p:cNvPr id="175" name="Shape 175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4001" cy="44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4438125"/>
            <a:ext cx="8418300" cy="7023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Jefferson Parish (Louisiana) Proposed Flood Insurance Rate Map changes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latin typeface="Average"/>
                <a:ea typeface="Average"/>
                <a:cs typeface="Average"/>
                <a:sym typeface="Average"/>
              </a:rPr>
              <a:t>http://maps.riskmap6.com/LA/Jefferson/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Maintenance is Labor</a:t>
            </a:r>
          </a:p>
        </p:txBody>
      </p:sp>
      <p:sp>
        <p:nvSpPr>
          <p:cNvPr id="73" name="Shape 7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</a:pPr>
            <a:r>
              <a:rPr lang="en"/>
              <a:t>Invisible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Continuous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Measures change over time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Connected to repair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Ignored or deferred at peril</a:t>
            </a:r>
          </a:p>
        </p:txBody>
      </p:sp>
      <p:sp>
        <p:nvSpPr>
          <p:cNvPr id="74" name="Shape 74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Maintenance is Care</a:t>
            </a:r>
          </a:p>
        </p:txBody>
      </p:sp>
      <p:sp>
        <p:nvSpPr>
          <p:cNvPr id="80" name="Shape 80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Love Canal activist Lois Gibbs with her daughter, 1979.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frackfreemahoning.blogspot.com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pic>
        <p:nvPicPr>
          <p:cNvPr descr="Lois_Gibbs_Missy.jpg" id="81" name="Shape 81"/>
          <p:cNvPicPr preferRelativeResize="0"/>
          <p:nvPr/>
        </p:nvPicPr>
        <p:blipFill rotWithShape="1">
          <a:blip r:embed="rId3">
            <a:alphaModFix/>
          </a:blip>
          <a:srcRect b="23588" l="5402" r="5890" t="0"/>
          <a:stretch/>
        </p:blipFill>
        <p:spPr>
          <a:xfrm>
            <a:off x="4561600" y="0"/>
            <a:ext cx="45823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265500" y="12338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Commodification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before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widespread regulation</a:t>
            </a:r>
          </a:p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265500" y="30738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/>
              <a:t>Coal beds and coke fields map of Pennsylvania, 1884. 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2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chemeClr val="lt2"/>
                </a:solidFill>
              </a:rPr>
              <a:t>Darlington Digital Library, Archives &amp; Special Collections, University of Pittsburgh Library System</a:t>
            </a:r>
          </a:p>
        </p:txBody>
      </p:sp>
      <p:pic>
        <p:nvPicPr>
          <p:cNvPr descr="darmap0822 (2).jpg" id="88" name="Shape 88"/>
          <p:cNvPicPr preferRelativeResize="0"/>
          <p:nvPr/>
        </p:nvPicPr>
        <p:blipFill rotWithShape="1">
          <a:blip r:embed="rId3">
            <a:alphaModFix/>
          </a:blip>
          <a:srcRect b="1039" l="3790" r="0" t="2714"/>
          <a:stretch/>
        </p:blipFill>
        <p:spPr>
          <a:xfrm>
            <a:off x="4563650" y="0"/>
            <a:ext cx="45803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PA_Reorg_Page_1.jpg"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922492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/>
        </p:nvSpPr>
        <p:spPr>
          <a:xfrm>
            <a:off x="6333175" y="2587325"/>
            <a:ext cx="2649300" cy="18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When the EPA was organized, information gathering to inform policy making was part of its primary charge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7292" y="152400"/>
            <a:ext cx="2922492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/>
          <p:nvPr/>
        </p:nvSpPr>
        <p:spPr>
          <a:xfrm>
            <a:off x="3463250" y="3223375"/>
            <a:ext cx="2560200" cy="4083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Recordkeeping is the </a:t>
            </a:r>
            <a:r>
              <a:rPr b="1" lang="en"/>
              <a:t>production</a:t>
            </a:r>
            <a:r>
              <a:rPr lang="en"/>
              <a:t> and </a:t>
            </a:r>
            <a:r>
              <a:rPr b="1" lang="en"/>
              <a:t>maintenance</a:t>
            </a:r>
            <a:r>
              <a:rPr lang="en"/>
              <a:t> of records over time.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skArkansasMississippi.jpg" id="106" name="Shape 106"/>
          <p:cNvPicPr preferRelativeResize="0"/>
          <p:nvPr/>
        </p:nvPicPr>
        <p:blipFill rotWithShape="1">
          <a:blip r:embed="rId3">
            <a:alphaModFix/>
          </a:blip>
          <a:srcRect b="40282" l="8709" r="13807" t="2318"/>
          <a:stretch/>
        </p:blipFill>
        <p:spPr>
          <a:xfrm>
            <a:off x="4572000" y="3000"/>
            <a:ext cx="4572000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/>
          <p:nvPr>
            <p:ph type="title"/>
          </p:nvPr>
        </p:nvSpPr>
        <p:spPr>
          <a:xfrm>
            <a:off x="265500" y="12338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Geological Investigation, Mississippi River Alluvial Valley.</a:t>
            </a:r>
          </a:p>
        </p:txBody>
      </p:sp>
      <p:sp>
        <p:nvSpPr>
          <p:cNvPr id="108" name="Shape 108"/>
          <p:cNvSpPr txBox="1"/>
          <p:nvPr>
            <p:ph idx="1" type="subTitle"/>
          </p:nvPr>
        </p:nvSpPr>
        <p:spPr>
          <a:xfrm>
            <a:off x="265500" y="30738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Harold Fisk, 1944.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>
              <a:spcBef>
                <a:spcPts val="0"/>
              </a:spcBef>
              <a:buNone/>
            </a:pPr>
            <a:r>
              <a:rPr lang="en" sz="1200"/>
              <a:t>radicalcartography.net</a:t>
            </a:r>
          </a:p>
          <a:p>
            <a:pPr lvl="0">
              <a:spcBef>
                <a:spcPts val="0"/>
              </a:spcBef>
              <a:buNone/>
            </a:pPr>
            <a:r>
              <a:rPr lang="en" sz="1200"/>
              <a:t>lmvmapping.erdc.usace.army.mil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EPA Rulemaking Process</a:t>
            </a:r>
          </a:p>
        </p:txBody>
      </p:sp>
      <p:grpSp>
        <p:nvGrpSpPr>
          <p:cNvPr id="114" name="Shape 114"/>
          <p:cNvGrpSpPr/>
          <p:nvPr/>
        </p:nvGrpSpPr>
        <p:grpSpPr>
          <a:xfrm>
            <a:off x="5632317" y="1529273"/>
            <a:ext cx="3305700" cy="2662792"/>
            <a:chOff x="5632317" y="1189775"/>
            <a:chExt cx="3305700" cy="3483050"/>
          </a:xfrm>
        </p:grpSpPr>
        <p:sp>
          <p:nvSpPr>
            <p:cNvPr id="115" name="Shape 115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4285F4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verage"/>
                  <a:ea typeface="Average"/>
                  <a:cs typeface="Average"/>
                  <a:sym typeface="Average"/>
                </a:rPr>
                <a:t>Final rule issued</a:t>
              </a:r>
            </a:p>
          </p:txBody>
        </p:sp>
        <p:sp>
          <p:nvSpPr>
            <p:cNvPr id="116" name="Shape 116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After the public comment period has closed, the EPA issues a final rule.</a:t>
              </a:r>
            </a:p>
          </p:txBody>
        </p:sp>
      </p:grpSp>
      <p:grpSp>
        <p:nvGrpSpPr>
          <p:cNvPr id="117" name="Shape 117"/>
          <p:cNvGrpSpPr/>
          <p:nvPr/>
        </p:nvGrpSpPr>
        <p:grpSpPr>
          <a:xfrm>
            <a:off x="0" y="1529437"/>
            <a:ext cx="3546900" cy="2662628"/>
            <a:chOff x="0" y="1189989"/>
            <a:chExt cx="3546900" cy="3482836"/>
          </a:xfrm>
        </p:grpSpPr>
        <p:sp>
          <p:nvSpPr>
            <p:cNvPr id="118" name="Shape 118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1C3AA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verage"/>
                  <a:ea typeface="Average"/>
                  <a:cs typeface="Average"/>
                  <a:sym typeface="Average"/>
                </a:rPr>
                <a:t>Proposed rule</a:t>
              </a:r>
            </a:p>
          </p:txBody>
        </p:sp>
        <p:sp>
          <p:nvSpPr>
            <p:cNvPr id="119" name="Shape 119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A proposed rule is published in the </a:t>
              </a:r>
              <a:r>
                <a:rPr i="1"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Federal Register</a:t>
              </a: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, supported by an open docket</a:t>
              </a:r>
            </a:p>
          </p:txBody>
        </p:sp>
      </p:grpSp>
      <p:grpSp>
        <p:nvGrpSpPr>
          <p:cNvPr id="120" name="Shape 120"/>
          <p:cNvGrpSpPr/>
          <p:nvPr/>
        </p:nvGrpSpPr>
        <p:grpSpPr>
          <a:xfrm>
            <a:off x="2944204" y="1529273"/>
            <a:ext cx="3305700" cy="2662792"/>
            <a:chOff x="2944204" y="1189775"/>
            <a:chExt cx="3305700" cy="3483050"/>
          </a:xfrm>
        </p:grpSpPr>
        <p:sp>
          <p:nvSpPr>
            <p:cNvPr id="121" name="Shape 121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2A56C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FFFFFF"/>
                  </a:solidFill>
                  <a:latin typeface="Average"/>
                  <a:ea typeface="Average"/>
                  <a:cs typeface="Average"/>
                  <a:sym typeface="Average"/>
                </a:rPr>
                <a:t>Public comment period</a:t>
              </a:r>
            </a:p>
          </p:txBody>
        </p:sp>
        <p:sp>
          <p:nvSpPr>
            <p:cNvPr id="122" name="Shape 122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en">
                  <a:solidFill>
                    <a:schemeClr val="dk1"/>
                  </a:solidFill>
                  <a:latin typeface="Average"/>
                  <a:ea typeface="Average"/>
                  <a:cs typeface="Average"/>
                  <a:sym typeface="Average"/>
                </a:rPr>
                <a:t>Public comments on the proposed rule are solicited, usually for a period of 30 days.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